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3" r:id="rId4"/>
    <p:sldId id="303" r:id="rId5"/>
    <p:sldId id="257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82" r:id="rId14"/>
    <p:sldId id="283" r:id="rId15"/>
    <p:sldId id="284" r:id="rId16"/>
    <p:sldId id="286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5B6A"/>
    <a:srgbClr val="FF66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>
      <p:cViewPr>
        <p:scale>
          <a:sx n="60" d="100"/>
          <a:sy n="60" d="100"/>
        </p:scale>
        <p:origin x="-1618" y="-4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21.xml"/><Relationship Id="rId4" Type="http://schemas.openxmlformats.org/officeDocument/2006/relationships/slide" Target="slide25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1619672" y="1556792"/>
            <a:ext cx="5904656" cy="494116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98273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В МИРЕ ЗВУКОВ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059832" y="1988840"/>
            <a:ext cx="274466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308304" y="548680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1043608" y="3861048"/>
            <a:ext cx="32400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Franklin Gothic Book" pitchFamily="34" charset="0"/>
              </a:rPr>
              <a:t>Давай поиграем со звуками</a:t>
            </a:r>
            <a:endParaRPr lang="ru-RU" sz="3200" dirty="0">
              <a:latin typeface="Franklin Gothic Book" pitchFamily="34" charset="0"/>
            </a:endParaRP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5220072" y="3717032"/>
            <a:ext cx="32400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Franklin Gothic Book" pitchFamily="34" charset="0"/>
              </a:rPr>
              <a:t>Нажимай на мальчика</a:t>
            </a:r>
            <a:endParaRPr lang="ru-RU" sz="3200" dirty="0">
              <a:latin typeface="Franklin Gothic Boo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7" grpId="0"/>
      <p:bldP spid="8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4664"/>
            <a:ext cx="541061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2051720" y="3429000"/>
            <a:ext cx="4104456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ГЛАСНЫЕ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17" name="ТВЁРДЫЙ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МЯГКИЙ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ГЛАСНЫЕ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47239 0.3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1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4664"/>
            <a:ext cx="541061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2051720" y="3429000"/>
            <a:ext cx="4104456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МЯГКИЙ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ГЛАСНЫЕ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3573016"/>
            <a:ext cx="1008112" cy="1800200"/>
          </a:xfrm>
          <a:prstGeom prst="rect">
            <a:avLst/>
          </a:prstGeom>
          <a:noFill/>
        </p:spPr>
      </p:pic>
      <p:pic>
        <p:nvPicPr>
          <p:cNvPr id="14" name="ТВЁРДЫЙ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ГЛАСНЫЕ">
            <a:hlinkClick r:id="" action="ppaction://hlinkshowjump?jump=nextslide"/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20" name="ТВЁРДЫЙ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42934 0.17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04664"/>
            <a:ext cx="541061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2051720" y="3429000"/>
            <a:ext cx="4104456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5400000">
            <a:off x="206040" y="5346687"/>
            <a:ext cx="1628800" cy="1393825"/>
          </a:xfrm>
          <a:prstGeom prst="curvedDownArrow">
            <a:avLst>
              <a:gd name="adj1" fmla="val 43796"/>
              <a:gd name="adj2" fmla="val 87582"/>
              <a:gd name="adj3" fmla="val 33333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19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755576" y="980728"/>
            <a:ext cx="1584176" cy="195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95536" y="2852936"/>
            <a:ext cx="26642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Продолжи 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игру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403648" y="5733256"/>
            <a:ext cx="30963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Выбери другую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цифру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6" name="ГЛАСНЫЕ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3573016"/>
            <a:ext cx="1008112" cy="1800200"/>
          </a:xfrm>
          <a:prstGeom prst="rect">
            <a:avLst/>
          </a:prstGeom>
          <a:noFill/>
        </p:spPr>
      </p:pic>
      <p:pic>
        <p:nvPicPr>
          <p:cNvPr id="20" name="ТВЁРДЫЙ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501008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ГЛАСНЫЕ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22" name="ТВЁРДЫЙ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МЯГКИЙ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ГЛАСНЫЕ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195736" y="5517232"/>
            <a:ext cx="3744416" cy="107721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Называй звуки по порядку…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25972 0.4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5832648" cy="403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Облако 12"/>
          <p:cNvSpPr/>
          <p:nvPr/>
        </p:nvSpPr>
        <p:spPr>
          <a:xfrm rot="316146">
            <a:off x="1385072" y="3096855"/>
            <a:ext cx="5449424" cy="2982639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95736" y="4365104"/>
            <a:ext cx="38164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Определи </a:t>
            </a:r>
            <a:r>
              <a:rPr lang="ru-RU" sz="3200" dirty="0" smtClean="0"/>
              <a:t>первый</a:t>
            </a:r>
          </a:p>
          <a:p>
            <a:pPr algn="ctr"/>
            <a:r>
              <a:rPr lang="ru-RU" sz="3200" dirty="0" smtClean="0"/>
              <a:t> звук в слове КИТ</a:t>
            </a:r>
            <a:endParaRPr lang="ru-RU" sz="3200" dirty="0"/>
          </a:p>
        </p:txBody>
      </p:sp>
      <p:pic>
        <p:nvPicPr>
          <p:cNvPr id="14" name="ГЛАСНЫЕ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15" name="ТВЁРДЫЙ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МЯГКИЙ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20072" y="1916832"/>
            <a:ext cx="23043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Выбери нужного «человечка»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0"/>
            <a:ext cx="5832648" cy="403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Облако 12"/>
          <p:cNvSpPr/>
          <p:nvPr/>
        </p:nvSpPr>
        <p:spPr>
          <a:xfrm rot="316146">
            <a:off x="1385072" y="3096855"/>
            <a:ext cx="5449424" cy="2982639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ГЛАСНЫЕ">
            <a:hlinkClick r:id="" action="ppaction://hlinkshowjump?jump=nextslide"/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11" name="ТВЁРДЫЙ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МЯГКИЙ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МЯГКИЙ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47275 -0.06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0"/>
            <a:ext cx="5832648" cy="403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Облако 12"/>
          <p:cNvSpPr/>
          <p:nvPr/>
        </p:nvSpPr>
        <p:spPr>
          <a:xfrm rot="316146">
            <a:off x="1385072" y="3096855"/>
            <a:ext cx="5449424" cy="2982639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ГЛАСНЫЕ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15" name="МЯГКИЙ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МЯГКИЙ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3717032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ГЛАСНЫЕ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14" name="ТВЁРДЫЙ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35416 0.42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0"/>
            <a:ext cx="5832648" cy="403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Облако 12"/>
          <p:cNvSpPr/>
          <p:nvPr/>
        </p:nvSpPr>
        <p:spPr>
          <a:xfrm rot="316146">
            <a:off x="1385072" y="3096855"/>
            <a:ext cx="5449424" cy="2982639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5400000">
            <a:off x="206040" y="5346687"/>
            <a:ext cx="1628800" cy="1393825"/>
          </a:xfrm>
          <a:prstGeom prst="curvedDownArrow">
            <a:avLst>
              <a:gd name="adj1" fmla="val 43796"/>
              <a:gd name="adj2" fmla="val 87582"/>
              <a:gd name="adj3" fmla="val 33333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0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395536" y="620688"/>
            <a:ext cx="1584176" cy="195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0" y="2636912"/>
            <a:ext cx="23397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Продолжи 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игру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403648" y="5903893"/>
            <a:ext cx="30963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Выбери другую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цифру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2" name="ГЛАСНЫЕ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23" name="ТВЁРДЫЙ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МЯГКИЙ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МЯГКИЙ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3717032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ГЛАСНЫЕ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717032"/>
            <a:ext cx="1008112" cy="1800200"/>
          </a:xfrm>
          <a:prstGeom prst="rect">
            <a:avLst/>
          </a:prstGeom>
          <a:noFill/>
        </p:spPr>
      </p:pic>
      <p:pic>
        <p:nvPicPr>
          <p:cNvPr id="27" name="ТВЁРДЫЙ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67744" y="5780782"/>
            <a:ext cx="3744416" cy="107721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Называй звуки по порядку…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31111 0.19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Облако 12"/>
          <p:cNvSpPr/>
          <p:nvPr/>
        </p:nvSpPr>
        <p:spPr>
          <a:xfrm rot="316146">
            <a:off x="1294131" y="3313750"/>
            <a:ext cx="5449424" cy="2570314"/>
          </a:xfrm>
          <a:prstGeom prst="cloud">
            <a:avLst/>
          </a:prstGeom>
        </p:spPr>
        <p:style>
          <a:lnRef idx="1">
            <a:schemeClr val="dk1"/>
          </a:lnRef>
          <a:fillRef idx="100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i027.radikal.ru/0804/7f/7f7123d968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764704"/>
            <a:ext cx="5400600" cy="4071365"/>
          </a:xfrm>
          <a:prstGeom prst="rect">
            <a:avLst/>
          </a:prstGeom>
          <a:noFill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99792" y="4653136"/>
            <a:ext cx="33123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Определи </a:t>
            </a:r>
            <a:r>
              <a:rPr lang="ru-RU" sz="2800" dirty="0" smtClean="0"/>
              <a:t>первый</a:t>
            </a:r>
          </a:p>
          <a:p>
            <a:pPr algn="ctr"/>
            <a:r>
              <a:rPr lang="ru-RU" sz="2800" dirty="0" smtClean="0"/>
              <a:t> звук в слове КОНЬ</a:t>
            </a:r>
            <a:endParaRPr lang="ru-RU" sz="2800" dirty="0"/>
          </a:p>
        </p:txBody>
      </p:sp>
      <p:pic>
        <p:nvPicPr>
          <p:cNvPr id="14" name="ГЛАСНЫЕ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15" name="ТВЁРДЫЙ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МЯГКИЙ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88024" y="764704"/>
            <a:ext cx="23043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Выбери нужного «человечка»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http://i027.radikal.ru/0804/7f/7f7123d968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76672"/>
            <a:ext cx="5400600" cy="4071365"/>
          </a:xfrm>
          <a:prstGeom prst="rect">
            <a:avLst/>
          </a:prstGeom>
          <a:noFill/>
        </p:spPr>
      </p:pic>
      <p:sp>
        <p:nvSpPr>
          <p:cNvPr id="13" name="Облако 12"/>
          <p:cNvSpPr/>
          <p:nvPr/>
        </p:nvSpPr>
        <p:spPr>
          <a:xfrm rot="316146">
            <a:off x="1294131" y="3313750"/>
            <a:ext cx="5449424" cy="2570314"/>
          </a:xfrm>
          <a:prstGeom prst="cloud">
            <a:avLst/>
          </a:prstGeom>
        </p:spPr>
        <p:style>
          <a:lnRef idx="1">
            <a:schemeClr val="dk1"/>
          </a:lnRef>
          <a:fillRef idx="100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ТВЁРДЫЙ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ГЛАСНЫЕ">
            <a:hlinkClick r:id="" action="ppaction://hlinkshowjump?jump=nextslide"/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16" name="ТВЁРДЫЙ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МЯГКИЙ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55521 0.17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http://i027.radikal.ru/0804/7f/7f7123d968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76672"/>
            <a:ext cx="5400600" cy="4071365"/>
          </a:xfrm>
          <a:prstGeom prst="rect">
            <a:avLst/>
          </a:prstGeom>
          <a:noFill/>
        </p:spPr>
      </p:pic>
      <p:sp>
        <p:nvSpPr>
          <p:cNvPr id="13" name="Облако 12"/>
          <p:cNvSpPr/>
          <p:nvPr/>
        </p:nvSpPr>
        <p:spPr>
          <a:xfrm rot="316146">
            <a:off x="1294131" y="3313750"/>
            <a:ext cx="5449424" cy="2570314"/>
          </a:xfrm>
          <a:prstGeom prst="cloud">
            <a:avLst/>
          </a:prstGeom>
        </p:spPr>
        <p:style>
          <a:lnRef idx="1">
            <a:schemeClr val="dk1"/>
          </a:lnRef>
          <a:fillRef idx="100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ГЛАСНЫЕ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15" name="ГЛАСНЫЕ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18" name="ТВЁРДЫЙ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МЯГКИЙ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ТВЁРДЫЙ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3573016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37777 0.41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2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2987824" y="1268760"/>
            <a:ext cx="36724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Franklin Gothic Book" pitchFamily="34" charset="0"/>
              </a:rPr>
              <a:t>Какие звуки ты знаешь - назови?</a:t>
            </a:r>
            <a:endParaRPr lang="ru-RU" sz="3200" dirty="0">
              <a:latin typeface="Franklin Gothic Book" pitchFamily="34" charset="0"/>
            </a:endParaRP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1907704" y="3933056"/>
            <a:ext cx="20882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Franklin Gothic Book" pitchFamily="34" charset="0"/>
              </a:rPr>
              <a:t>Играем? </a:t>
            </a:r>
            <a:endParaRPr lang="ru-RU" sz="3200" dirty="0">
              <a:latin typeface="Franklin Gothic Book" pitchFamily="34" charset="0"/>
            </a:endParaRP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5292080" y="3717032"/>
            <a:ext cx="273603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Franklin Gothic Book" pitchFamily="34" charset="0"/>
              </a:rPr>
              <a:t>Нажимай на вопрос</a:t>
            </a:r>
            <a:endParaRPr lang="ru-RU" sz="3200" dirty="0">
              <a:latin typeface="Franklin Gothic Book" pitchFamily="34" charset="0"/>
            </a:endParaRPr>
          </a:p>
        </p:txBody>
      </p:sp>
      <p:pic>
        <p:nvPicPr>
          <p:cNvPr id="12" name="ГЛАСНЫЕ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2780928"/>
            <a:ext cx="1584176" cy="2808312"/>
          </a:xfrm>
          <a:prstGeom prst="rect">
            <a:avLst/>
          </a:prstGeom>
          <a:noFill/>
        </p:spPr>
      </p:pic>
      <p:pic>
        <p:nvPicPr>
          <p:cNvPr id="2" name="ТВЁРДЫЙ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836712"/>
            <a:ext cx="1834697" cy="290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МЯГКИЙ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3653" y="1052736"/>
            <a:ext cx="1766179" cy="280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1340768"/>
            <a:ext cx="209788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http://i027.radikal.ru/0804/7f/7f7123d9683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76672"/>
            <a:ext cx="5400600" cy="4071365"/>
          </a:xfrm>
          <a:prstGeom prst="rect">
            <a:avLst/>
          </a:prstGeom>
          <a:noFill/>
        </p:spPr>
      </p:pic>
      <p:sp>
        <p:nvSpPr>
          <p:cNvPr id="13" name="Облако 12"/>
          <p:cNvSpPr/>
          <p:nvPr/>
        </p:nvSpPr>
        <p:spPr>
          <a:xfrm rot="316146">
            <a:off x="1294131" y="3313750"/>
            <a:ext cx="5449424" cy="2570314"/>
          </a:xfrm>
          <a:prstGeom prst="cloud">
            <a:avLst/>
          </a:prstGeom>
        </p:spPr>
        <p:style>
          <a:lnRef idx="1">
            <a:schemeClr val="dk1"/>
          </a:lnRef>
          <a:fillRef idx="100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5400000">
            <a:off x="206040" y="5130663"/>
            <a:ext cx="1628800" cy="1393825"/>
          </a:xfrm>
          <a:prstGeom prst="curvedDownArrow">
            <a:avLst>
              <a:gd name="adj1" fmla="val 43796"/>
              <a:gd name="adj2" fmla="val 87582"/>
              <a:gd name="adj3" fmla="val 33333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5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539552" y="692696"/>
            <a:ext cx="1584176" cy="195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331640" y="5903893"/>
            <a:ext cx="30963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Выбери другую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цифру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251520" y="2636912"/>
            <a:ext cx="26642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Продолжи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игру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" name="ГЛАСНЫЕ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645024"/>
            <a:ext cx="1008112" cy="1800200"/>
          </a:xfrm>
          <a:prstGeom prst="rect">
            <a:avLst/>
          </a:prstGeom>
          <a:noFill/>
        </p:spPr>
      </p:pic>
      <p:pic>
        <p:nvPicPr>
          <p:cNvPr id="22" name="ТВЁРДЫЙ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3573016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ГЛАСНЫЕ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27" name="ТВЁРДЫЙ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МЯГКИЙ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МЯГКИЙ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23728" y="5517232"/>
            <a:ext cx="3744416" cy="107721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Называй звуки по порядку…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28386 -0.08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Шестиугольник 12"/>
          <p:cNvSpPr/>
          <p:nvPr/>
        </p:nvSpPr>
        <p:spPr>
          <a:xfrm>
            <a:off x="1259632" y="3573016"/>
            <a:ext cx="5449424" cy="2016224"/>
          </a:xfrm>
          <a:prstGeom prst="hex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-171400"/>
            <a:ext cx="2751074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2</a:t>
            </a:r>
            <a:endParaRPr lang="ru-RU" sz="3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35696" y="3933056"/>
            <a:ext cx="42484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Определи </a:t>
            </a:r>
            <a:r>
              <a:rPr lang="ru-RU" sz="4000" dirty="0" smtClean="0"/>
              <a:t>первый</a:t>
            </a:r>
          </a:p>
          <a:p>
            <a:pPr algn="ctr"/>
            <a:r>
              <a:rPr lang="ru-RU" sz="4000" dirty="0" smtClean="0"/>
              <a:t> звук в слове ДВА</a:t>
            </a:r>
            <a:endParaRPr lang="ru-RU" sz="4000" dirty="0"/>
          </a:p>
        </p:txBody>
      </p:sp>
      <p:pic>
        <p:nvPicPr>
          <p:cNvPr id="14" name="ГЛАСНЫЕ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15" name="ТВЁРДЫЙ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МЯГКИЙ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88024" y="1340768"/>
            <a:ext cx="23043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Выбери нужного «человечка»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Шестиугольник 9"/>
          <p:cNvSpPr/>
          <p:nvPr/>
        </p:nvSpPr>
        <p:spPr>
          <a:xfrm>
            <a:off x="1259632" y="3573016"/>
            <a:ext cx="5449424" cy="1987458"/>
          </a:xfrm>
          <a:prstGeom prst="hex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843808" y="-171400"/>
            <a:ext cx="2751074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2</a:t>
            </a:r>
            <a:endParaRPr lang="ru-RU" sz="3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2" name="ТВЁРДЫЙ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ГЛАСНЫЕ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15" name="ТВЁРДЫЙ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МЯГКИЙ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56319 0.1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Шестиугольник 12"/>
          <p:cNvSpPr/>
          <p:nvPr/>
        </p:nvSpPr>
        <p:spPr>
          <a:xfrm>
            <a:off x="1259632" y="3573016"/>
            <a:ext cx="5449424" cy="1987458"/>
          </a:xfrm>
          <a:prstGeom prst="hex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-171400"/>
            <a:ext cx="2751074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2</a:t>
            </a:r>
            <a:endParaRPr lang="ru-RU" sz="3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2" name="ТВЁРДЫЙ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645024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ТВЁРДЫЙ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ГЛАСНЫЕ">
            <a:hlinkClick r:id="" action="ppaction://hlinkshowjump?jump=nextslide"/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24" name="ТВЁРДЫЙ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МЯГКИЙ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44496 0.19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Шестиугольник 12"/>
          <p:cNvSpPr/>
          <p:nvPr/>
        </p:nvSpPr>
        <p:spPr>
          <a:xfrm>
            <a:off x="1259632" y="3573016"/>
            <a:ext cx="5449424" cy="1987458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-171400"/>
            <a:ext cx="2751074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2</a:t>
            </a:r>
            <a:endParaRPr lang="ru-RU" sz="3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24" name="стрелка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62024" y="5130664"/>
            <a:ext cx="1628800" cy="1393825"/>
          </a:xfrm>
          <a:prstGeom prst="curvedDownArrow">
            <a:avLst>
              <a:gd name="adj1" fmla="val 43796"/>
              <a:gd name="adj2" fmla="val 87582"/>
              <a:gd name="adj3" fmla="val 33333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1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683568" y="908720"/>
            <a:ext cx="1584176" cy="195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539552" y="2924944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Продолжи  игру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331640" y="5903893"/>
            <a:ext cx="30963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Выбери другую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цифру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3" name="ТВЁРДЫЙ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645024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ТВЁРДЫЙ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645024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ГЛАСНЫЕ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31" name="ГЛАСНЫЕ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32" name="ТВЁРДЫЙ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МЯГКИЙ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23728" y="5589240"/>
            <a:ext cx="3744416" cy="107721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Называй звуки по порядку…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27552 0.41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2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animBg="1"/>
      <p:bldP spid="1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Шестиугольник 12"/>
          <p:cNvSpPr/>
          <p:nvPr/>
        </p:nvSpPr>
        <p:spPr>
          <a:xfrm rot="10800000">
            <a:off x="1259632" y="3573016"/>
            <a:ext cx="5449424" cy="2016224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95736" y="3861048"/>
            <a:ext cx="38164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Определи </a:t>
            </a:r>
            <a:r>
              <a:rPr lang="ru-RU" sz="3600" dirty="0" smtClean="0"/>
              <a:t>первый</a:t>
            </a:r>
          </a:p>
          <a:p>
            <a:pPr algn="ctr"/>
            <a:r>
              <a:rPr lang="ru-RU" sz="3600" dirty="0" smtClean="0"/>
              <a:t> звук в слове НИТЬ</a:t>
            </a:r>
            <a:endParaRPr lang="ru-RU" sz="36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27984" y="980728"/>
            <a:ext cx="23043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Выбери нужного «человечка»</a:t>
            </a:r>
            <a:endParaRPr lang="ru-RU" sz="2800" dirty="0"/>
          </a:p>
        </p:txBody>
      </p:sp>
      <p:pic>
        <p:nvPicPr>
          <p:cNvPr id="5124" name="Picture 4" descr="http://www.playcast.ru/uploads/2018/03/10/2482256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45854">
            <a:off x="414625" y="1288441"/>
            <a:ext cx="6336704" cy="2122796"/>
          </a:xfrm>
          <a:prstGeom prst="rect">
            <a:avLst/>
          </a:prstGeom>
          <a:noFill/>
        </p:spPr>
      </p:pic>
      <p:pic>
        <p:nvPicPr>
          <p:cNvPr id="14" name="ГЛАСНЫЕ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16" name="ТВЁРДЫЙ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МЯГКИЙ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Шестиугольник 12"/>
          <p:cNvSpPr/>
          <p:nvPr/>
        </p:nvSpPr>
        <p:spPr>
          <a:xfrm rot="10800000">
            <a:off x="1259632" y="3573016"/>
            <a:ext cx="5449424" cy="2016224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www.playcast.ru/uploads/2018/03/10/2482256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45854">
            <a:off x="414625" y="1288441"/>
            <a:ext cx="6336704" cy="2122796"/>
          </a:xfrm>
          <a:prstGeom prst="rect">
            <a:avLst/>
          </a:prstGeom>
          <a:noFill/>
        </p:spPr>
      </p:pic>
      <p:pic>
        <p:nvPicPr>
          <p:cNvPr id="12" name="МЯГКИЙ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ГЛАСНЫЕ">
            <a:hlinkClick r:id="" action="ppaction://hlinkshowjump?jump=nextslide"/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18" name="ТВЁРДЫЙ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МЯГКИЙ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53577 -0.08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playcast.ru/uploads/2018/03/10/248225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5854">
            <a:off x="414625" y="1288441"/>
            <a:ext cx="6336704" cy="2122796"/>
          </a:xfrm>
          <a:prstGeom prst="rect">
            <a:avLst/>
          </a:prstGeom>
          <a:noFill/>
        </p:spPr>
      </p:pic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Шестиугольник 12"/>
          <p:cNvSpPr/>
          <p:nvPr/>
        </p:nvSpPr>
        <p:spPr>
          <a:xfrm rot="10800000">
            <a:off x="1259632" y="3573016"/>
            <a:ext cx="5449424" cy="2016224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МЯГКИЙ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3573016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ГЛАСНЫЕ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18" name="ТВЁРДЫЙ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МЯГКИЙ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ГЛАСНЫЕ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41718 0.4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2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Шестиугольник 12"/>
          <p:cNvSpPr/>
          <p:nvPr/>
        </p:nvSpPr>
        <p:spPr>
          <a:xfrm rot="10800000">
            <a:off x="1259632" y="3573016"/>
            <a:ext cx="5449424" cy="2016224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62024" y="5130664"/>
            <a:ext cx="1628800" cy="1393825"/>
          </a:xfrm>
          <a:prstGeom prst="curvedDownArrow">
            <a:avLst>
              <a:gd name="adj1" fmla="val 43796"/>
              <a:gd name="adj2" fmla="val 87582"/>
              <a:gd name="adj3" fmla="val 33333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2" name="TextBox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403648" y="5903893"/>
            <a:ext cx="30963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Выбери другую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цифру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4" name="Picture 4" descr="http://www.playcast.ru/uploads/2018/03/10/2482256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45854">
            <a:off x="414625" y="1288441"/>
            <a:ext cx="6336704" cy="2122796"/>
          </a:xfrm>
          <a:prstGeom prst="rect">
            <a:avLst/>
          </a:prstGeom>
          <a:noFill/>
        </p:spPr>
      </p:pic>
      <p:pic>
        <p:nvPicPr>
          <p:cNvPr id="22" name="МЯГКИЙ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3573016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ГЛАСНЫЕ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3645024"/>
            <a:ext cx="1008112" cy="1800200"/>
          </a:xfrm>
          <a:prstGeom prst="rect">
            <a:avLst/>
          </a:prstGeom>
          <a:noFill/>
        </p:spPr>
      </p:pic>
      <p:pic>
        <p:nvPicPr>
          <p:cNvPr id="24" name="ГЛАСНЫЕ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25" name="ТВЁРДЫЙ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МЯГКИЙ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МЯГКИЙ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79712" y="5589240"/>
            <a:ext cx="3744416" cy="107721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Называй звуки по порядку…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32309 -0.08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" name="ТВЁРДЫЙ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836712"/>
            <a:ext cx="1834697" cy="290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"/>
          <p:cNvSpPr/>
          <p:nvPr/>
        </p:nvSpPr>
        <p:spPr>
          <a:xfrm>
            <a:off x="5652120" y="4437112"/>
            <a:ext cx="711696" cy="7837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"/>
          <p:cNvSpPr/>
          <p:nvPr/>
        </p:nvSpPr>
        <p:spPr>
          <a:xfrm>
            <a:off x="6660232" y="3284984"/>
            <a:ext cx="711696" cy="7837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"/>
          <p:cNvSpPr/>
          <p:nvPr/>
        </p:nvSpPr>
        <p:spPr>
          <a:xfrm>
            <a:off x="7092280" y="1556792"/>
            <a:ext cx="711696" cy="7837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3059832" y="3284984"/>
            <a:ext cx="32400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Franklin Gothic Book" pitchFamily="34" charset="0"/>
              </a:rPr>
              <a:t>Составь слово из </a:t>
            </a:r>
            <a:r>
              <a:rPr lang="ru-RU" sz="3200" dirty="0" smtClean="0"/>
              <a:t>3</a:t>
            </a:r>
            <a:r>
              <a:rPr lang="ru-RU" sz="3200" baseline="30000" dirty="0" smtClean="0"/>
              <a:t>х  </a:t>
            </a:r>
            <a:r>
              <a:rPr lang="ru-RU" sz="3200" dirty="0" smtClean="0">
                <a:latin typeface="Franklin Gothic Book" pitchFamily="34" charset="0"/>
              </a:rPr>
              <a:t>звуков</a:t>
            </a:r>
            <a:endParaRPr lang="ru-RU" sz="3200" dirty="0" smtClean="0"/>
          </a:p>
          <a:p>
            <a:pPr algn="ctr"/>
            <a:endParaRPr lang="ru-RU" sz="3200" dirty="0">
              <a:latin typeface="Franklin Gothic Book" pitchFamily="34" charset="0"/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987824" y="3356992"/>
            <a:ext cx="32400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Franklin Gothic Book" pitchFamily="34" charset="0"/>
              </a:rPr>
              <a:t>Начни с цифры 1 –нажми на неё</a:t>
            </a:r>
            <a:endParaRPr lang="ru-RU" sz="3200" dirty="0">
              <a:latin typeface="Franklin Gothic Book" pitchFamily="34" charset="0"/>
            </a:endParaRPr>
          </a:p>
        </p:txBody>
      </p:sp>
      <p:pic>
        <p:nvPicPr>
          <p:cNvPr id="16" name="ГЛАСНЫЕ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2780928"/>
            <a:ext cx="1584176" cy="2808312"/>
          </a:xfrm>
          <a:prstGeom prst="rect">
            <a:avLst/>
          </a:prstGeom>
          <a:noFill/>
        </p:spPr>
      </p:pic>
      <p:pic>
        <p:nvPicPr>
          <p:cNvPr id="21" name="МЯГКИЙ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3653" y="1052736"/>
            <a:ext cx="1766179" cy="280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">
            <a:hlinkClick r:id="rId8" action="ppaction://hlinksldjump"/>
          </p:cNvPr>
          <p:cNvSpPr/>
          <p:nvPr/>
        </p:nvSpPr>
        <p:spPr>
          <a:xfrm>
            <a:off x="1187624" y="1628800"/>
            <a:ext cx="711696" cy="7837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"/>
          <p:cNvSpPr/>
          <p:nvPr/>
        </p:nvSpPr>
        <p:spPr>
          <a:xfrm>
            <a:off x="3203848" y="4437112"/>
            <a:ext cx="711696" cy="7837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"/>
          <p:cNvSpPr/>
          <p:nvPr/>
        </p:nvSpPr>
        <p:spPr>
          <a:xfrm>
            <a:off x="2051720" y="3356992"/>
            <a:ext cx="711696" cy="7837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124744"/>
            <a:ext cx="36099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2.59259E-6 C -0.00591 0.02384 -0.02084 0.04097 -0.03108 0.06204 C -0.03872 0.07778 -0.04306 0.09745 -0.05521 0.1081 C -0.06042 0.11875 -0.0639 0.12893 -0.07067 0.13796 C -0.07466 0.15347 -0.0691 0.13611 -0.07761 0.1493 C -0.08317 0.15787 -0.08855 0.16991 -0.09306 0.17917 C -0.09705 0.18773 -0.10348 0.19329 -0.10678 0.20231 C -0.10955 0.20972 -0.1132 0.21759 -0.11546 0.22523 C -0.11858 0.23634 -0.11754 0.23958 -0.12414 0.24815 C -0.13473 0.27662 -0.12049 0.24236 -0.13265 0.26204 C -0.13612 0.26782 -0.14098 0.28588 -0.14306 0.29421 C -0.14515 0.30254 -0.1441 0.31273 -0.14827 0.31944 C -0.14966 0.32153 -0.15192 0.32222 -0.15348 0.32407 C -0.17292 0.34722 -0.15435 0.32986 -0.17414 0.34699 C -0.17431 0.34722 -0.18699 0.35278 -0.18959 0.35393 C -0.19306 0.35555 -0.2132 0.36967 -0.21372 0.37014 C -0.21962 0.37407 -0.22657 0.37523 -0.23265 0.37917 C -0.2389 0.3919 -0.23508 0.38842 -0.25348 0.38379 C -0.25695 0.38287 -0.26025 0.37986 -0.26372 0.37917 C -0.27535 0.37662 -0.28664 0.37268 -0.29827 0.37014 C -0.3158 0.35833 -0.29358 0.37222 -0.31372 0.36319 C -0.33317 0.3544 -0.35192 0.34352 -0.3724 0.33796 C -0.38421 0.33009 -0.39723 0.32662 -0.40851 0.31713 C -0.42205 0.30579 -0.43317 0.29143 -0.44653 0.28032 C -0.46355 0.2662 -0.48282 0.25648 -0.49827 0.23912 C -0.51008 0.22569 -0.52171 0.21412 -0.53438 0.20231 C -0.54028 0.19676 -0.54844 0.1868 -0.55521 0.18379 C -0.5606 0.1743 -0.56355 0.16805 -0.57067 0.16088 C -0.57414 0.14722 -0.58577 0.13379 -0.59306 0.12407 C -0.59705 0.11852 -0.60001 0.1118 -0.60348 0.10579 C -0.60521 0.10278 -0.60817 0.10162 -0.61025 0.09884 C -0.61233 0.09606 -0.61337 0.09236 -0.61546 0.08958 C -0.62414 0.07801 -0.62692 0.07824 -0.63265 0.06204 C -0.63074 0.03171 -0.62969 0.02338 -0.61372 0.00231 C -0.61216 0.00046 -0.61008 -0.00046 -0.60851 -0.00232 C -0.6066 -0.0044 -0.60556 -0.00764 -0.60348 -0.00926 C -0.60035 -0.01158 -0.59306 -0.01389 -0.59306 -0.01389 C -0.58751 -0.0213 -0.58942 -0.02083 -0.58265 -0.02315 C -0.57813 -0.02477 -0.56893 -0.02755 -0.56893 -0.02755 C -0.56129 -0.03426 -0.55313 -0.03496 -0.5448 -0.03912 C -0.53855 -0.04213 -0.53299 -0.04815 -0.52761 -0.05301 C -0.52518 -0.05509 -0.52449 -0.05926 -0.5224 -0.06204 C -0.52032 -0.06482 -0.51754 -0.06644 -0.51546 -0.06898 C -0.50591 -0.08056 -0.49879 -0.09792 -0.48612 -0.10347 C -0.46511 -0.12246 -0.4448 -0.12014 -0.41893 -0.12199 C -0.39584 -0.13218 -0.37171 -0.13472 -0.34827 -0.14259 C -0.33612 -0.1419 -0.32414 -0.14144 -0.31199 -0.14028 C -0.29862 -0.13889 -0.28525 -0.13079 -0.2724 -0.12639 C -0.2639 -0.11991 -0.25955 -0.11759 -0.25001 -0.11505 C -0.24324 -0.10833 -0.23872 -0.10695 -0.23108 -0.10347 C -0.22344 -0.09329 -0.21303 -0.08889 -0.20521 -0.07824 C -0.18855 -0.05579 -0.17101 -0.01945 -0.14827 -0.00926 C -0.1389 0.00324 -0.12692 0.01111 -0.11719 0.02292 C -0.10591 0.03657 -0.10313 0.04606 -0.08959 0.05509 C -0.07952 0.07546 -0.09289 0.05139 -0.08108 0.06435 C -0.07032 0.07616 -0.08508 0.06805 -0.0724 0.07361 C -0.06789 0.09074 -0.07449 0.06991 -0.06546 0.08495 C -0.06424 0.0868 -0.06459 0.08981 -0.06372 0.0919 C -0.06233 0.09514 -0.06025 0.09815 -0.05851 0.10116 C -0.054 0.125 -0.04931 0.14861 -0.0448 0.17245 C -0.04619 0.19491 -0.04688 0.21759 -0.05174 0.23912 C -0.05574 0.25671 -0.06268 0.27338 -0.06893 0.28958 C -0.06997 0.29236 -0.08299 0.30393 -0.08612 0.30579 C -0.08855 0.30717 -0.0908 0.30856 -0.09306 0.31018 C -0.0948 0.31157 -0.09636 0.31366 -0.09827 0.31481 C -0.11511 0.325 -0.1316 0.32685 -0.15001 0.3287 C -0.19133 0.32708 -0.22657 0.32407 -0.26719 0.32639 C -0.2856 0.32569 -0.304 0.32616 -0.3224 0.32407 C -0.32449 0.32384 -0.3257 0.3206 -0.32761 0.31944 C -0.34289 0.30903 -0.35383 0.28819 -0.37067 0.28264 C -0.38004 0.2743 -0.3941 0.27384 -0.40521 0.27129 C -0.4389 0.25579 -0.48421 0.26088 -0.51719 0.25972 C -0.52483 0.25717 -0.53421 0.25509 -0.54133 0.25046 C -0.5533 0.24236 -0.53907 0.24838 -0.55348 0.24352 C -0.56112 0.23588 -0.56511 0.2375 -0.5724 0.23217 C -0.57605 0.2294 -0.57865 0.22384 -0.58265 0.22292 C -0.59758 0.21967 -0.61251 0.21759 -0.62761 0.21597 C -0.63751 0.2125 -0.64705 0.20856 -0.65678 0.20463 C -0.66129 0.20278 -0.67067 0.2 -0.67067 0.2 C -0.67726 0.19421 -0.68455 0.1912 -0.69133 0.18611 C -0.70869 0.17315 -0.6941 0.17824 -0.71372 0.17477 C -0.72449 0.16528 -0.74428 0.16481 -0.75678 0.16319 C -0.77327 0.1544 -0.79046 0.15532 -0.80851 0.15393 C -0.8231 0.14745 -0.83699 0.13981 -0.85157 0.13333 C -0.85504 0.13032 -0.85851 0.12708 -0.86199 0.12407 C -0.86494 0.12129 -0.8724 0.11944 -0.8724 0.11944 C -0.87987 0.12014 -0.88733 0.12014 -0.8948 0.12176 C -0.90383 0.12361 -0.9132 0.13032 -0.9224 0.13333 C -0.92657 0.11667 -0.92153 0.1375 -0.92587 0.11713 C -0.9264 0.11481 -0.92761 0.11018 -0.92761 0.11018 " pathEditMode="relative" ptsTypes="ffffffffffffffffffff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-0.01459 -0.00671 0.00729 0.00278 -0.02587 -0.00463 C -0.04202 -0.0081 -0.03108 -0.00764 -0.04132 -0.01389 C -0.05052 -0.01921 -0.06094 -0.02269 -0.07084 -0.02523 C -0.08854 -0.02454 -0.10625 -0.02431 -0.12431 -0.02292 C -0.13368 -0.02222 -0.14288 -0.01458 -0.15174 -0.01158 C -0.16424 -0.00718 -0.17709 -0.00417 -0.18976 -3.33333E-6 C -0.21111 -0.00232 -0.23195 -0.0081 -0.25347 -0.01158 C -0.26823 -0.01829 -0.24827 -0.00857 -0.26389 -0.01852 C -0.26528 -0.01945 -0.275 -0.02269 -0.27587 -0.02292 C -0.28143 -0.02801 -0.28698 -0.03056 -0.29306 -0.03449 C -0.30156 -0.05162 -0.31719 -0.05509 -0.32761 -0.06898 C -0.33073 -0.08056 -0.33229 -0.08542 -0.33802 -0.09653 C -0.34931 -0.11898 -0.32847 -0.08681 -0.34306 -0.11042 C -0.34479 -0.11296 -0.34688 -0.11482 -0.34827 -0.11736 C -0.3507 -0.12176 -0.35278 -0.12639 -0.35504 -0.13102 C -0.35643 -0.13333 -0.35868 -0.13796 -0.35868 -0.13796 C -0.35781 -0.14815 -0.35573 -0.17245 -0.35018 -0.18171 C -0.34722 -0.18634 -0.34271 -0.18843 -0.33959 -0.19306 C -0.33212 -0.20486 -0.3408 -0.19583 -0.33091 -0.20463 C -0.325 -0.21759 -0.31424 -0.22778 -0.30504 -0.23681 C -0.29531 -0.24653 -0.2783 -0.26852 -0.26719 -0.27593 C -0.26268 -0.27894 -0.25834 -0.28287 -0.25347 -0.28519 C -0.25052 -0.28658 -0.24757 -0.28796 -0.24479 -0.28958 C -0.23594 -0.29491 -0.2283 -0.30278 -0.21893 -0.30579 C -0.2066 -0.3169 -0.22257 -0.30394 -0.20504 -0.31273 C -0.20313 -0.31366 -0.20209 -0.31644 -0.20018 -0.31736 C -0.19566 -0.31968 -0.19063 -0.31991 -0.18611 -0.32176 C -0.16684 -0.33889 -0.19653 -0.31366 -0.17431 -0.3287 C -0.17049 -0.33125 -0.16719 -0.33495 -0.16389 -0.33796 C -0.1592 -0.34213 -0.14896 -0.34468 -0.14306 -0.34722 C -0.13785 -0.34954 -0.13299 -0.35162 -0.12761 -0.35394 C -0.12587 -0.35463 -0.12257 -0.35625 -0.12257 -0.35625 C -0.11563 -0.35556 -0.10035 -0.35486 -0.09132 -0.35185 C -0.06754 -0.34352 -0.09427 -0.35023 -0.07084 -0.34491 C -0.0632 -0.34005 -0.05608 -0.33889 -0.04844 -0.33565 C -0.04497 -0.33426 -0.04132 -0.33264 -0.03802 -0.33102 C -0.03629 -0.33033 -0.03264 -0.3287 -0.03264 -0.3287 C -0.02622 -0.32292 -0.01927 -0.3206 -0.01216 -0.31736 C -0.00521 -0.3081 0.00312 -0.30671 0.01041 -0.29884 C 0.01962 -0.28866 0.02951 -0.28033 0.03958 -0.2713 C 0.04791 -0.26389 0.05382 -0.25394 0.06389 -0.2507 C 0.07326 -0.2382 0.08264 -0.2294 0.09323 -0.21852 C 0.10295 -0.19815 0.08975 -0.22245 0.10173 -0.20926 C 0.10989 -0.20023 0.1059 -0.19815 0.11719 -0.19306 C 0.1184 -0.19074 0.11909 -0.1882 0.12066 -0.18634 C 0.12361 -0.18264 0.13107 -0.17708 0.13107 -0.17708 C 0.13594 -0.16736 0.14219 -0.16204 0.14826 -0.15394 C 0.14948 -0.15208 0.15034 -0.14908 0.15173 -0.14722 C 0.16423 -0.13079 0.15364 -0.14931 0.16389 -0.13333 C 0.1658 -0.13033 0.16684 -0.12662 0.16892 -0.12408 C 0.17222 -0.12037 0.17639 -0.11898 0.17934 -0.11505 C 0.18732 -0.1044 0.19514 -0.09306 0.20156 -0.08056 C 0.20486 -0.06435 0.2118 -0.05139 0.21736 -0.03681 C 0.22048 -0.0287 0.22083 -0.01991 0.22413 -0.01158 C 0.22639 -3.33333E-6 0.22951 0.01296 0.23455 0.02292 C 0.23837 0.0493 0.24253 0.07083 0.22587 0.08958 C 0.21684 0.0993 0.225 0.09514 0.21389 0.09884 C 0.2026 0.10903 0.1875 0.1125 0.17413 0.11481 C 0.16059 0.11991 0.14757 0.12523 0.13437 0.13102 C 0.1309 0.13264 0.12778 0.13634 0.12396 0.13796 C 0.11024 0.15069 0.09357 0.15555 0.0776 0.16088 C 0.04375 0.17222 0.01076 0.18079 -0.02413 0.1838 C -0.04497 0.1831 -0.06545 0.18356 -0.08611 0.18148 C -0.08872 0.18125 -0.09063 0.17778 -0.09306 0.17708 C -0.09827 0.17546 -0.1033 0.17546 -0.10851 0.17477 C -0.125 0.16597 -0.14288 0.15764 -0.16025 0.15162 C -0.16893 0.14329 -0.17882 0.13842 -0.18785 0.13102 C -0.19479 0.11713 -0.2066 0.10625 -0.21545 0.09421 C -0.21997 0.08819 -0.22986 0.0787 -0.23264 0.0713 C -0.23698 0.05972 -0.24219 0.0537 -0.25 0.04606 C -0.2599 0.02708 -0.25521 0.03449 -0.26389 0.02292 C -0.2665 0.01204 -0.27049 0.01458 -0.27413 0.00463 C -0.275 0.00255 -0.275 -0.00023 -0.27587 -0.00232 C -0.27795 -0.00718 -0.28125 -0.01088 -0.28264 -0.0162 C -0.28681 -0.03241 -0.28403 -0.02593 -0.28976 -0.03681 C -0.2915 -0.04676 -0.29531 -0.05301 -0.29844 -0.06204 C -0.30504 -0.08264 -0.2974 -0.07014 -0.30695 -0.08287 C -0.31111 -0.09908 -0.30816 -0.09259 -0.31372 -0.10347 C -0.31771 -0.12384 -0.32535 -0.13773 -0.33629 -0.15185 C -0.33854 -0.15509 -0.34584 -0.1588 -0.34827 -0.16088 C -0.37309 -0.18102 -0.34809 -0.16088 -0.36372 -0.17708 C -0.36719 -0.18056 -0.37413 -0.18634 -0.37413 -0.18634 C -0.38281 -0.20324 -0.37101 -0.18264 -0.38455 -0.19769 C -0.38924 -0.20301 -0.39254 -0.21227 -0.3967 -0.21852 C -0.40469 -0.23125 -0.41563 -0.2375 -0.42587 -0.24607 C -0.4375 -0.25579 -0.42795 -0.25116 -0.43785 -0.25509 C -0.44236 -0.26389 -0.44792 -0.2669 -0.45347 -0.27361 C -0.46025 -0.28148 -0.46511 -0.29259 -0.4724 -0.29884 C -0.47691 -0.30278 -0.4816 -0.30648 -0.48611 -0.31042 C -0.48785 -0.31181 -0.48941 -0.31435 -0.4915 -0.31505 C -0.50087 -0.31829 -0.5099 -0.32384 -0.51893 -0.3287 C -0.53334 -0.33634 -0.54844 -0.34005 -0.56372 -0.34259 C -0.5724 -0.34838 -0.58195 -0.35116 -0.59132 -0.35394 C -0.60434 -0.36273 -0.60764 -0.36065 -0.62413 -0.35857 C -0.63177 -0.35509 -0.63872 -0.35162 -0.64653 -0.34954 C -0.65174 -0.34607 -0.65695 -0.34375 -0.66198 -0.34028 " pathEditMode="relative" ptsTypes="ffffffffffffffffffffffffffffffffffffffffffffffffffffffffffffffffffffffffffffffffffffffffffffffffA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C 0.00122 0.00462 0.00226 0.00925 0.00347 0.01388 C 0.00399 0.0162 0.00469 0.01828 0.00521 0.0206 C 0.00573 0.02291 0.00694 0.02754 0.00694 0.02754 C 0.00851 0.04259 0.01181 0.05694 0.01545 0.07129 C 0.01597 0.08888 0.01615 0.10648 0.01719 0.12407 C 0.01806 0.1405 0.02517 0.15856 0.0276 0.17476 C 0.02604 0.22222 0.02188 0.2699 0.02587 0.31736 C 0.02622 0.32106 0.03333 0.32916 0.03455 0.33101 C 0.03993 0.34027 0.04497 0.35092 0.05 0.36087 C 0.05347 0.36805 0.06545 0.37708 0.06545 0.37708 C 0.07396 0.39398 0.08802 0.40231 0.10174 0.40925 C 0.10816 0.4125 0.1125 0.41805 0.11892 0.4206 C 0.12969 0.43009 0.11806 0.42106 0.13108 0.42754 C 0.14253 0.43333 0.13351 0.43032 0.14306 0.4368 C 0.16059 0.44837 0.18212 0.4405 0.20174 0.44143 C 0.23264 0.4456 0.23767 0.4456 0.2776 0.44375 C 0.28785 0.44444 0.31684 0.44629 0.32934 0.44837 C 0.34497 0.45092 0.3599 0.45763 0.37587 0.45972 C 0.39653 0.45902 0.41719 0.45879 0.43785 0.4574 C 0.44132 0.45717 0.44479 0.45625 0.44826 0.45509 C 0.45174 0.45393 0.45868 0.45069 0.45868 0.45069 C 0.46042 0.44907 0.46198 0.44722 0.46372 0.44606 C 0.4651 0.4449 0.46753 0.44537 0.46892 0.44375 C 0.47049 0.44189 0.47101 0.43865 0.4724 0.4368 C 0.47569 0.4324 0.47865 0.43171 0.48281 0.42986 C 0.49201 0.42129 0.50365 0.42013 0.51372 0.41388 C 0.5342 0.40138 0.55712 0.38842 0.57934 0.38402 C 0.58681 0.37731 0.59514 0.37453 0.60347 0.37013 C 0.61215 0.35254 0.60087 0.3743 0.61215 0.35625 C 0.61944 0.34444 0.61111 0.35462 0.61892 0.34027 C 0.62326 0.33217 0.62847 0.32523 0.63281 0.31736 C 0.64392 0.29699 0.62917 0.31226 0.64132 0.30115 C 0.64253 0.29814 0.64392 0.29513 0.64479 0.29189 C 0.64566 0.28888 0.64566 0.28564 0.64653 0.28287 C 0.64948 0.27407 0.65365 0.26597 0.65694 0.2574 C 0.65903 0.25162 0.65868 0.24768 0.66042 0.24143 C 0.66354 0.23009 0.66667 0.21782 0.67066 0.20694 C 0.67413 0.18333 0.68021 0.15949 0.68785 0.13796 C 0.68976 0.12361 0.69531 0.11087 0.69826 0.09652 C 0.69931 0.0905 0.70174 0.07824 0.70174 0.07824 C 0.70052 0.04375 0.70208 0.0074 0.68281 -0.01829 C 0.6783 -0.03612 0.66128 -0.04491 0.65 -0.0551 C 0.64063 -0.06343 0.63177 -0.07223 0.6224 -0.08056 C 0.61684 -0.08542 0.59618 -0.09167 0.58958 -0.09422 C 0.57969 -0.09792 0.56892 -0.10533 0.55868 -0.10579 C 0.53802 -0.10649 0.51719 -0.10741 0.49653 -0.10811 C 0.48038 -0.10741 0.46424 -0.10764 0.44826 -0.10579 C 0.43403 -0.10417 0.44236 -0.10093 0.43281 -0.09885 C 0.42049 -0.09607 0.40903 -0.09167 0.39653 -0.08959 C 0.38958 -0.08496 0.38351 -0.08288 0.37587 -0.08056 C 0.3559 -0.06737 0.33524 -0.05487 0.31545 -0.04144 C 0.30469 -0.03426 0.29635 -0.02385 0.28438 -0.02061 C 0.27205 -0.00973 0.27257 -0.00718 0.26215 0.00694 C 0.25451 0.01712 0.25608 0.00995 0.25 0.0206 C 0.24583 0.02777 0.24392 0.0368 0.23941 0.04375 C 0.23819 0.04583 0.23594 0.04629 0.23455 0.04837 C 0.23385 0.04953 0.22326 0.06736 0.22049 0.07361 C 0.21389 0.08958 0.21111 0.10694 0.20694 0.12407 C 0.20938 0.15231 0.21163 0.15254 0.21892 0.17476 C 0.23056 0.21134 0.2474 0.25578 0.27934 0.26435 C 0.30191 0.27662 0.32587 0.27847 0.35 0.28055 C 0.36528 0.28472 0.37101 0.28587 0.38958 0.28726 C 0.41337 0.29513 0.44878 0.29074 0.47413 0.28055 C 0.47708 0.27939 0.47986 0.27731 0.48281 0.27592 C 0.48611 0.2743 0.48958 0.27268 0.49306 0.27129 C 0.49757 0.26944 0.50694 0.26666 0.50694 0.26666 C 0.51771 0.25925 0.52969 0.25509 0.53958 0.24606 C 0.5441 0.23402 0.54878 0.2243 0.55503 0.21388 C 0.55868 0.20023 0.5651 0.18703 0.57066 0.17476 C 0.5724 0.17083 0.57587 0.16319 0.57587 0.16319 C 0.57899 0.14629 0.58316 0.12893 0.58785 0.11273 C 0.58715 0.09328 0.58854 0.06597 0.57934 0.04837 C 0.57726 0.03726 0.57448 0.03171 0.56719 0.02523 C 0.55764 0.00671 0.53958 0.00092 0.52413 -0.00463 C 0.51667 -0.00741 0.50938 -0.01158 0.50174 -0.01389 C 0.49201 -0.0169 0.48212 -0.01737 0.4724 -0.02061 C 0.46094 -0.02431 0.45122 -0.02801 0.43958 -0.02987 C 0.42552 -0.03635 0.43299 -0.0338 0.41719 -0.03681 C 0.40972 -0.04028 0.4026 -0.04237 0.39479 -0.04375 C 0.38611 -0.04538 0.36892 -0.04815 0.36892 -0.04815 C 0.31372 -0.04746 0.25868 -0.04746 0.2033 -0.04607 C 0.19045 -0.04584 0.17969 -0.03959 0.16701 -0.03913 C 0.13559 -0.03774 0.10399 -0.0375 0.0724 -0.03681 C 0.03385 -0.03218 -0.00451 -0.02755 -0.04306 -0.02292 C -0.06545 -0.02362 -0.08802 -0.02385 -0.11042 -0.02524 C -0.12431 -0.02616 -0.13958 -0.03102 -0.15347 -0.03218 C -0.16823 -0.03542 -0.17917 -0.03774 -0.19479 -0.03913 C -0.20486 -0.04352 -0.21545 -0.04445 -0.22587 -0.04607 C -0.25486 -0.04468 -0.26962 -0.04283 -0.29479 -0.03913 C -0.30747 -0.03496 -0.32014 -0.02917 -0.33264 -0.02524 C -0.33854 -0.02338 -0.34444 -0.02315 -0.35 -0.02061 C -0.35608 -0.01783 -0.37465 -0.00695 -0.38108 -0.00695 C -0.39149 -0.00695 -0.40174 -0.00695 -0.41215 -0.00695 " pathEditMode="relative" ptsTypes="fffffffffffffffffffffffffffffffffffffffffffffffffffffffffffffffffffffffffffffffffffffffffffffA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14" grpId="0"/>
      <p:bldP spid="15" grpId="0"/>
      <p:bldP spid="11" grpId="0" animBg="1"/>
      <p:bldP spid="13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">
            <a:hlinkClick r:id="rId3" action="ppaction://hlinksldjump"/>
          </p:cNvPr>
          <p:cNvSpPr/>
          <p:nvPr/>
        </p:nvSpPr>
        <p:spPr>
          <a:xfrm>
            <a:off x="1187624" y="1628800"/>
            <a:ext cx="711696" cy="7837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">
            <a:hlinkClick r:id="rId4" action="ppaction://hlinksldjump"/>
          </p:cNvPr>
          <p:cNvSpPr/>
          <p:nvPr/>
        </p:nvSpPr>
        <p:spPr>
          <a:xfrm>
            <a:off x="7092280" y="1556792"/>
            <a:ext cx="711696" cy="7837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">
            <a:hlinkClick r:id="rId5" action="ppaction://hlinksldjump"/>
          </p:cNvPr>
          <p:cNvSpPr/>
          <p:nvPr/>
        </p:nvSpPr>
        <p:spPr>
          <a:xfrm>
            <a:off x="6660232" y="3284984"/>
            <a:ext cx="711696" cy="7837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">
            <a:hlinkClick r:id="rId6" action="ppaction://hlinksldjump"/>
          </p:cNvPr>
          <p:cNvSpPr/>
          <p:nvPr/>
        </p:nvSpPr>
        <p:spPr>
          <a:xfrm>
            <a:off x="5652120" y="4437112"/>
            <a:ext cx="711696" cy="7837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">
            <a:hlinkClick r:id="rId7" action="ppaction://hlinksldjump"/>
          </p:cNvPr>
          <p:cNvSpPr/>
          <p:nvPr/>
        </p:nvSpPr>
        <p:spPr>
          <a:xfrm>
            <a:off x="3203848" y="4437112"/>
            <a:ext cx="711696" cy="7837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">
            <a:hlinkClick r:id="rId8" action="ppaction://hlinksldjump"/>
          </p:cNvPr>
          <p:cNvSpPr/>
          <p:nvPr/>
        </p:nvSpPr>
        <p:spPr>
          <a:xfrm>
            <a:off x="2051720" y="3356992"/>
            <a:ext cx="711696" cy="7837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2987824" y="3284984"/>
            <a:ext cx="32400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Franklin Gothic Book" pitchFamily="34" charset="0"/>
              </a:rPr>
              <a:t>Нажми на </a:t>
            </a:r>
          </a:p>
          <a:p>
            <a:pPr algn="ctr"/>
            <a:r>
              <a:rPr lang="ru-RU" sz="3200" dirty="0" smtClean="0">
                <a:latin typeface="Franklin Gothic Book" pitchFamily="34" charset="0"/>
              </a:rPr>
              <a:t>любую цифру</a:t>
            </a:r>
            <a:endParaRPr lang="ru-RU" sz="3200" dirty="0">
              <a:latin typeface="Franklin Gothic Book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124744"/>
            <a:ext cx="36099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2339752" y="1052736"/>
            <a:ext cx="3960440" cy="446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2123728" y="2924944"/>
            <a:ext cx="4032448" cy="20882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83768" y="3284984"/>
            <a:ext cx="33843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Определи </a:t>
            </a:r>
            <a:r>
              <a:rPr lang="ru-RU" sz="2800" dirty="0" smtClean="0"/>
              <a:t>первый</a:t>
            </a:r>
          </a:p>
          <a:p>
            <a:pPr algn="ctr"/>
            <a:r>
              <a:rPr lang="ru-RU" sz="2800" dirty="0" smtClean="0"/>
              <a:t> звук в слове</a:t>
            </a:r>
          </a:p>
          <a:p>
            <a:pPr algn="ctr"/>
            <a:r>
              <a:rPr lang="ru-RU" sz="2800" dirty="0" smtClean="0"/>
              <a:t> МАК</a:t>
            </a:r>
            <a:endParaRPr lang="ru-RU" sz="28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16016" y="1196752"/>
            <a:ext cx="23043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Выбери нужного «человечка»</a:t>
            </a:r>
            <a:endParaRPr lang="ru-RU" sz="2800" dirty="0"/>
          </a:p>
        </p:txBody>
      </p:sp>
      <p:pic>
        <p:nvPicPr>
          <p:cNvPr id="13" name="ГЛАСНЫЕ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14" name="ТВЁРДЫЙ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МЯГКИЙ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339752" y="1052736"/>
            <a:ext cx="3888432" cy="446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2123728" y="2924944"/>
            <a:ext cx="4032448" cy="20882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ГЛАСНЫЕ">
            <a:hlinkClick r:id="" action="ppaction://hlinkshowjump?jump=nextslide"/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12" name="ТВЁРДЫЙ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МЯГКИЙ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ТВЁРДЫЙ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50017 0.11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339752" y="1052736"/>
            <a:ext cx="3960440" cy="446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2123728" y="2924944"/>
            <a:ext cx="4032448" cy="20882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ГЛАСНЫЕ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12" name="ТВЁРДЫЙ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МЯГКИЙ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ГЛАСНЫЕ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21" name="ТВЁРДЫЙ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996952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33854 0.3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2339752" y="1052736"/>
            <a:ext cx="3960440" cy="446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2123728" y="2924944"/>
            <a:ext cx="4032448" cy="20882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 flipH="1">
            <a:off x="755576" y="980728"/>
            <a:ext cx="1584176" cy="195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475656" y="2348880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Продолжи  игру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403648" y="5733256"/>
            <a:ext cx="30963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Выбери другую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цифру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стрелка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5400000">
            <a:off x="206040" y="5346687"/>
            <a:ext cx="1628800" cy="1393825"/>
          </a:xfrm>
          <a:prstGeom prst="curvedDownArrow">
            <a:avLst>
              <a:gd name="adj1" fmla="val 43796"/>
              <a:gd name="adj2" fmla="val 87582"/>
              <a:gd name="adj3" fmla="val 33333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19" name="ГЛАСНЫЕ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3068960"/>
            <a:ext cx="1008112" cy="1800200"/>
          </a:xfrm>
          <a:prstGeom prst="rect">
            <a:avLst/>
          </a:prstGeom>
          <a:noFill/>
        </p:spPr>
      </p:pic>
      <p:pic>
        <p:nvPicPr>
          <p:cNvPr id="20" name="ТВЁРДЫЙ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996952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ТВЁРДЫЙ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ГЛАСНЫЕ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  <p:pic>
        <p:nvPicPr>
          <p:cNvPr id="23" name="ТВЁРДЫЙ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МЯГКИЙ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195736" y="5013176"/>
            <a:ext cx="3744416" cy="107721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Называй звуки по порядку…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29531 0.09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051720" y="3429000"/>
            <a:ext cx="4104456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previews.123rf.com/images/pdreams/pdreams1307/pdreams130700012/20860869-child-sketchbook-background-with-color-pencils-frame-illustration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4664"/>
            <a:ext cx="541061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11760" y="4509120"/>
            <a:ext cx="34563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Определи </a:t>
            </a:r>
            <a:r>
              <a:rPr lang="ru-RU" sz="2800" dirty="0" smtClean="0"/>
              <a:t>первый</a:t>
            </a:r>
          </a:p>
          <a:p>
            <a:pPr algn="ctr"/>
            <a:r>
              <a:rPr lang="ru-RU" sz="2800" dirty="0" smtClean="0"/>
              <a:t> звук в слове ОСЫ</a:t>
            </a:r>
            <a:endParaRPr lang="ru-RU" sz="2800" dirty="0"/>
          </a:p>
        </p:txBody>
      </p:sp>
      <p:pic>
        <p:nvPicPr>
          <p:cNvPr id="19" name="ТВЁРДЫЙ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48880"/>
            <a:ext cx="1227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МЯГКИЙ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149080"/>
            <a:ext cx="1160027" cy="18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64088" y="2852936"/>
            <a:ext cx="23043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Выбери нужного «человечка»</a:t>
            </a:r>
            <a:endParaRPr lang="ru-RU" sz="2800" dirty="0"/>
          </a:p>
        </p:txBody>
      </p:sp>
      <p:pic>
        <p:nvPicPr>
          <p:cNvPr id="18" name="ГЛАСНЫЕ">
            <a:hlinkClick r:id="" action="ppaction://hlinkshowjump?jump=nextslide"/>
          </p:cNvPr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36712"/>
            <a:ext cx="1008112" cy="1800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188</Words>
  <Application>Microsoft Office PowerPoint</Application>
  <PresentationFormat>Экран (4:3)</PresentationFormat>
  <Paragraphs>72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Iren I</cp:lastModifiedBy>
  <cp:revision>82</cp:revision>
  <dcterms:created xsi:type="dcterms:W3CDTF">2017-12-05T12:22:52Z</dcterms:created>
  <dcterms:modified xsi:type="dcterms:W3CDTF">2023-12-07T13:22:11Z</dcterms:modified>
</cp:coreProperties>
</file>